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Righteou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0D036C-6FB8-4C29-B253-C7148B21BB85}">
  <a:tblStyle styleId="{770D036C-6FB8-4C29-B253-C7148B21BB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f2779dbbd3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f2779dbbd3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f2779dbbd3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f2779dbbd3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effb9cfb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effb9cfb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5ad5de82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5ad5de82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f5ad5de8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f5ad5de8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ffb9cfbd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ffb9cfbd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ffb9cfb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ffb9cfbd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f58d6fef3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f58d6fef3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2779dbbd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f2779dbbd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58d6fef3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58d6fef3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f2779dbbd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f2779dbbd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f2779dbbd3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f2779dbbd3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9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2"/>
          <p:cNvSpPr/>
          <p:nvPr/>
        </p:nvSpPr>
        <p:spPr>
          <a:xfrm rot="10800000">
            <a:off x="715088" y="3773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22"/>
          <p:cNvGrpSpPr/>
          <p:nvPr/>
        </p:nvGrpSpPr>
        <p:grpSpPr>
          <a:xfrm rot="10800000">
            <a:off x="715088" y="3512500"/>
            <a:ext cx="201100" cy="204325"/>
            <a:chOff x="3375338" y="419625"/>
            <a:chExt cx="201100" cy="204325"/>
          </a:xfrm>
        </p:grpSpPr>
        <p:sp>
          <p:nvSpPr>
            <p:cNvPr id="281" name="Google Shape;281;p22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2"/>
          <p:cNvGrpSpPr/>
          <p:nvPr/>
        </p:nvGrpSpPr>
        <p:grpSpPr>
          <a:xfrm rot="10800000" flipH="1">
            <a:off x="7929988" y="792490"/>
            <a:ext cx="2337900" cy="560387"/>
            <a:chOff x="6135125" y="2934550"/>
            <a:chExt cx="2337900" cy="701975"/>
          </a:xfrm>
        </p:grpSpPr>
        <p:sp>
          <p:nvSpPr>
            <p:cNvPr id="286" name="Google Shape;286;p22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2"/>
          <p:cNvSpPr/>
          <p:nvPr/>
        </p:nvSpPr>
        <p:spPr>
          <a:xfrm rot="10800000" flipH="1">
            <a:off x="715088" y="53498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0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3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297" name="Google Shape;297;p2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3"/>
          <p:cNvGrpSpPr/>
          <p:nvPr/>
        </p:nvGrpSpPr>
        <p:grpSpPr>
          <a:xfrm rot="10800000" flipH="1">
            <a:off x="8428888" y="1675540"/>
            <a:ext cx="2337900" cy="560387"/>
            <a:chOff x="6135125" y="2934550"/>
            <a:chExt cx="2337900" cy="701975"/>
          </a:xfrm>
        </p:grpSpPr>
        <p:sp>
          <p:nvSpPr>
            <p:cNvPr id="306" name="Google Shape;306;p2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3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/>
          </p:nvPr>
        </p:nvSpPr>
        <p:spPr>
          <a:xfrm>
            <a:off x="720000" y="1739150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1163300" y="2311850"/>
            <a:ext cx="29091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/>
          <p:nvPr/>
        </p:nvSpPr>
        <p:spPr>
          <a:xfrm rot="5400000">
            <a:off x="362" y="4402509"/>
            <a:ext cx="740239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5400000">
            <a:off x="477117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5400000">
            <a:off x="133664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 rot="5400000">
            <a:off x="475692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 rot="5400000">
            <a:off x="132238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 rot="10800000">
            <a:off x="739583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739520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 rot="-5400000">
            <a:off x="8302975" y="393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4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325" name="Google Shape;325;p24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4"/>
          <p:cNvSpPr/>
          <p:nvPr/>
        </p:nvSpPr>
        <p:spPr>
          <a:xfrm rot="-5400000">
            <a:off x="718207" y="537742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4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335" name="Google Shape;335;p2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1290763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4945638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1290763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4"/>
          </p:nvPr>
        </p:nvSpPr>
        <p:spPr>
          <a:xfrm>
            <a:off x="4945638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 rot="10800000" flipH="1">
            <a:off x="8428888" y="4048115"/>
            <a:ext cx="2337900" cy="560387"/>
            <a:chOff x="6135125" y="2934550"/>
            <a:chExt cx="2337900" cy="701975"/>
          </a:xfrm>
        </p:grpSpPr>
        <p:sp>
          <p:nvSpPr>
            <p:cNvPr id="346" name="Google Shape;346;p2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5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7928250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7924250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8403360" y="5350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"/>
          <p:cNvSpPr/>
          <p:nvPr/>
        </p:nvSpPr>
        <p:spPr>
          <a:xfrm>
            <a:off x="7662362" y="535012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8563353" y="6687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8563353" y="10121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8898301" y="6687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8"/>
          <p:cNvSpPr/>
          <p:nvPr/>
        </p:nvSpPr>
        <p:spPr>
          <a:xfrm>
            <a:off x="8898301" y="10121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"/>
          <p:cNvSpPr/>
          <p:nvPr/>
        </p:nvSpPr>
        <p:spPr>
          <a:xfrm flipH="1">
            <a:off x="723471" y="542834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 flipH="1">
            <a:off x="445171" y="301534"/>
            <a:ext cx="201100" cy="204325"/>
            <a:chOff x="3375338" y="419625"/>
            <a:chExt cx="201100" cy="204325"/>
          </a:xfrm>
        </p:grpSpPr>
        <p:sp>
          <p:nvSpPr>
            <p:cNvPr id="414" name="Google Shape;414;p2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1853925" y="1682850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subTitle" idx="1"/>
          </p:nvPr>
        </p:nvSpPr>
        <p:spPr>
          <a:xfrm>
            <a:off x="1853925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title" idx="2"/>
          </p:nvPr>
        </p:nvSpPr>
        <p:spPr>
          <a:xfrm>
            <a:off x="5739075" y="1682850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ubTitle" idx="3"/>
          </p:nvPr>
        </p:nvSpPr>
        <p:spPr>
          <a:xfrm>
            <a:off x="5739100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 idx="4"/>
          </p:nvPr>
        </p:nvSpPr>
        <p:spPr>
          <a:xfrm>
            <a:off x="1853925" y="3057303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5"/>
          </p:nvPr>
        </p:nvSpPr>
        <p:spPr>
          <a:xfrm>
            <a:off x="1853925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title" idx="6"/>
          </p:nvPr>
        </p:nvSpPr>
        <p:spPr>
          <a:xfrm>
            <a:off x="5739075" y="3057303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subTitle" idx="7"/>
          </p:nvPr>
        </p:nvSpPr>
        <p:spPr>
          <a:xfrm>
            <a:off x="5739100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 txBox="1">
            <a:spLocks noGrp="1"/>
          </p:cNvSpPr>
          <p:nvPr>
            <p:ph type="title"/>
          </p:nvPr>
        </p:nvSpPr>
        <p:spPr>
          <a:xfrm>
            <a:off x="720000" y="1996625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subTitle" idx="1"/>
          </p:nvPr>
        </p:nvSpPr>
        <p:spPr>
          <a:xfrm>
            <a:off x="7198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title" idx="2"/>
          </p:nvPr>
        </p:nvSpPr>
        <p:spPr>
          <a:xfrm>
            <a:off x="3281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subTitle" idx="3"/>
          </p:nvPr>
        </p:nvSpPr>
        <p:spPr>
          <a:xfrm>
            <a:off x="58425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9"/>
          <p:cNvSpPr txBox="1">
            <a:spLocks noGrp="1"/>
          </p:cNvSpPr>
          <p:nvPr>
            <p:ph type="title" idx="4"/>
          </p:nvPr>
        </p:nvSpPr>
        <p:spPr>
          <a:xfrm>
            <a:off x="720000" y="3826750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29"/>
          <p:cNvSpPr txBox="1">
            <a:spLocks noGrp="1"/>
          </p:cNvSpPr>
          <p:nvPr>
            <p:ph type="subTitle" idx="5"/>
          </p:nvPr>
        </p:nvSpPr>
        <p:spPr>
          <a:xfrm>
            <a:off x="720000" y="4123775"/>
            <a:ext cx="256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title" idx="6"/>
          </p:nvPr>
        </p:nvSpPr>
        <p:spPr>
          <a:xfrm>
            <a:off x="3281621" y="3826750"/>
            <a:ext cx="25812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subTitle" idx="7"/>
          </p:nvPr>
        </p:nvSpPr>
        <p:spPr>
          <a:xfrm>
            <a:off x="3281450" y="4123775"/>
            <a:ext cx="258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9"/>
          <p:cNvSpPr txBox="1">
            <a:spLocks noGrp="1"/>
          </p:cNvSpPr>
          <p:nvPr>
            <p:ph type="title" idx="8"/>
          </p:nvPr>
        </p:nvSpPr>
        <p:spPr>
          <a:xfrm>
            <a:off x="5847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29"/>
          <p:cNvSpPr txBox="1">
            <a:spLocks noGrp="1"/>
          </p:cNvSpPr>
          <p:nvPr>
            <p:ph type="subTitle" idx="9"/>
          </p:nvPr>
        </p:nvSpPr>
        <p:spPr>
          <a:xfrm>
            <a:off x="3281438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title" idx="13"/>
          </p:nvPr>
        </p:nvSpPr>
        <p:spPr>
          <a:xfrm>
            <a:off x="5867670" y="3826750"/>
            <a:ext cx="25611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29"/>
          <p:cNvSpPr txBox="1">
            <a:spLocks noGrp="1"/>
          </p:cNvSpPr>
          <p:nvPr>
            <p:ph type="subTitle" idx="14"/>
          </p:nvPr>
        </p:nvSpPr>
        <p:spPr>
          <a:xfrm>
            <a:off x="5867500" y="4123775"/>
            <a:ext cx="256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9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9"/>
          <p:cNvSpPr/>
          <p:nvPr/>
        </p:nvSpPr>
        <p:spPr>
          <a:xfrm rot="10800000" flipH="1">
            <a:off x="8299344" y="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9"/>
          <p:cNvGrpSpPr/>
          <p:nvPr/>
        </p:nvGrpSpPr>
        <p:grpSpPr>
          <a:xfrm rot="10800000" flipH="1">
            <a:off x="8299344" y="837375"/>
            <a:ext cx="844650" cy="838175"/>
            <a:chOff x="513200" y="2286375"/>
            <a:chExt cx="844650" cy="838175"/>
          </a:xfrm>
        </p:grpSpPr>
        <p:sp>
          <p:nvSpPr>
            <p:cNvPr id="443" name="Google Shape;443;p29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9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452" name="Google Shape;452;p2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"/>
          <p:cNvSpPr txBox="1">
            <a:spLocks noGrp="1"/>
          </p:cNvSpPr>
          <p:nvPr>
            <p:ph type="title" hasCustomPrompt="1"/>
          </p:nvPr>
        </p:nvSpPr>
        <p:spPr>
          <a:xfrm>
            <a:off x="2015100" y="1157025"/>
            <a:ext cx="5113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1"/>
          </p:nvPr>
        </p:nvSpPr>
        <p:spPr>
          <a:xfrm>
            <a:off x="2015100" y="2047250"/>
            <a:ext cx="5113800" cy="445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0"/>
          <p:cNvSpPr txBox="1">
            <a:spLocks noGrp="1"/>
          </p:cNvSpPr>
          <p:nvPr>
            <p:ph type="title" idx="2" hasCustomPrompt="1"/>
          </p:nvPr>
        </p:nvSpPr>
        <p:spPr>
          <a:xfrm>
            <a:off x="2015100" y="2913600"/>
            <a:ext cx="5113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2" name="Google Shape;462;p30"/>
          <p:cNvSpPr txBox="1">
            <a:spLocks noGrp="1"/>
          </p:cNvSpPr>
          <p:nvPr>
            <p:ph type="subTitle" idx="3"/>
          </p:nvPr>
        </p:nvSpPr>
        <p:spPr>
          <a:xfrm>
            <a:off x="2015100" y="3801123"/>
            <a:ext cx="5113800" cy="445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7316425" y="77628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8227800" y="534988"/>
            <a:ext cx="201100" cy="204325"/>
            <a:chOff x="3375338" y="419625"/>
            <a:chExt cx="201100" cy="204325"/>
          </a:xfrm>
        </p:grpSpPr>
        <p:sp>
          <p:nvSpPr>
            <p:cNvPr id="465" name="Google Shape;465;p30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30"/>
          <p:cNvSpPr/>
          <p:nvPr/>
        </p:nvSpPr>
        <p:spPr>
          <a:xfrm>
            <a:off x="344935" y="386756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504928" y="400125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504928" y="43447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0"/>
          <p:cNvSpPr/>
          <p:nvPr/>
        </p:nvSpPr>
        <p:spPr>
          <a:xfrm>
            <a:off x="839876" y="400125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/>
          <p:nvPr/>
        </p:nvSpPr>
        <p:spPr>
          <a:xfrm>
            <a:off x="839876" y="434470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0"/>
          <p:cNvSpPr/>
          <p:nvPr/>
        </p:nvSpPr>
        <p:spPr>
          <a:xfrm rot="5400000">
            <a:off x="343195" y="3126562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-5400000">
            <a:off x="343195" y="3126624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2485100" y="14520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2485100" y="2066123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 rot="10800000" flipH="1">
            <a:off x="-158462" y="4048115"/>
            <a:ext cx="2337900" cy="560387"/>
            <a:chOff x="6135125" y="2934550"/>
            <a:chExt cx="2337900" cy="701975"/>
          </a:xfrm>
        </p:grpSpPr>
        <p:sp>
          <p:nvSpPr>
            <p:cNvPr id="39" name="Google Shape;39;p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10800000" flipH="1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68" name="Google Shape;68;p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76" name="Google Shape;76;p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99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1"/>
          </p:nvPr>
        </p:nvSpPr>
        <p:spPr>
          <a:xfrm>
            <a:off x="1661250" y="3071125"/>
            <a:ext cx="5821500" cy="512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9" name="Google Shape;119;p11"/>
          <p:cNvGrpSpPr/>
          <p:nvPr/>
        </p:nvGrpSpPr>
        <p:grpSpPr>
          <a:xfrm rot="10800000" flipH="1">
            <a:off x="7968663" y="584540"/>
            <a:ext cx="2337900" cy="560387"/>
            <a:chOff x="6135125" y="2934550"/>
            <a:chExt cx="2337900" cy="701975"/>
          </a:xfrm>
        </p:grpSpPr>
        <p:sp>
          <p:nvSpPr>
            <p:cNvPr id="120" name="Google Shape;120;p1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1"/>
          <p:cNvSpPr/>
          <p:nvPr/>
        </p:nvSpPr>
        <p:spPr>
          <a:xfrm rot="10800000" flipH="1">
            <a:off x="753763" y="3270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08" name="Google Shape;208;p1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 rot="-5400000">
            <a:off x="5238" y="-5250"/>
            <a:ext cx="837375" cy="847850"/>
          </a:xfrm>
          <a:custGeom>
            <a:avLst/>
            <a:gdLst/>
            <a:ahLst/>
            <a:cxn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 rot="-5400000">
            <a:off x="5634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 rot="-5400000">
            <a:off x="7106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 rot="-5400000">
            <a:off x="5634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/>
          <p:nvPr/>
        </p:nvSpPr>
        <p:spPr>
          <a:xfrm rot="-5400000">
            <a:off x="7106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/>
          <p:nvPr/>
        </p:nvSpPr>
        <p:spPr>
          <a:xfrm rot="5400000">
            <a:off x="7686537" y="536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71" name="Google Shape;271;p2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7" r:id="rId5"/>
    <p:sldLayoutId id="2147483658" r:id="rId6"/>
    <p:sldLayoutId id="2147483662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4" r:id="rId15"/>
    <p:sldLayoutId id="2147483675" r:id="rId16"/>
    <p:sldLayoutId id="2147483676" r:id="rId17"/>
    <p:sldLayoutId id="2147483678" r:id="rId18"/>
    <p:sldLayoutId id="214748367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652206" y="1564700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on Data Science Salaries </a:t>
            </a:r>
            <a:b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(2020-2023)</a:t>
            </a:r>
            <a:endParaRPr lang="en-US" sz="40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BF16D249-0260-4BD7-AD96-02FBDB2D9E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5199" y="703103"/>
            <a:ext cx="7107239" cy="39546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B60C6CF2-CECF-48D1-8163-3A7BB5223A4C}"/>
              </a:ext>
            </a:extLst>
          </p:cNvPr>
          <p:cNvSpPr txBox="1"/>
          <p:nvPr/>
        </p:nvSpPr>
        <p:spPr>
          <a:xfrm>
            <a:off x="550069" y="664369"/>
            <a:ext cx="7079456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an area chart of average salary levels of experienced employees over time.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chart is divided into four experience levels: Entry, Mid, Senior, and Executive.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salary for each experience level has increased over time.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largest increase in average salary is for the Executive level.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salary for the Entry level has increased by the smallest amount.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chart shows that the average salary for experienced employees is projected to continue to increase in the future.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7"/>
          <p:cNvSpPr/>
          <p:nvPr/>
        </p:nvSpPr>
        <p:spPr>
          <a:xfrm rot="5400000">
            <a:off x="-3625" y="34610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7"/>
          <p:cNvSpPr/>
          <p:nvPr/>
        </p:nvSpPr>
        <p:spPr>
          <a:xfrm rot="5400000">
            <a:off x="13" y="4302075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7"/>
          <p:cNvSpPr/>
          <p:nvPr/>
        </p:nvSpPr>
        <p:spPr>
          <a:xfrm rot="5400000">
            <a:off x="-2000" y="43040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7"/>
          <p:cNvSpPr/>
          <p:nvPr/>
        </p:nvSpPr>
        <p:spPr>
          <a:xfrm rot="5400000">
            <a:off x="837775" y="4301688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F88CB7F-3FA7-458A-89AA-9AD9F1DF33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88030" y="666751"/>
            <a:ext cx="6367940" cy="34837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3655EF0-D94C-4B24-84C2-2B9AC92DACC9}"/>
              </a:ext>
            </a:extLst>
          </p:cNvPr>
          <p:cNvSpPr txBox="1"/>
          <p:nvPr/>
        </p:nvSpPr>
        <p:spPr>
          <a:xfrm>
            <a:off x="1478756" y="885825"/>
            <a:ext cx="5907881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tree map of average salary for all expertise levels for each currency grouped by employer type.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tree map is divided into four sections: Employer Type, Currency, Expertise Level, and Average Salary.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salary is shown in USD.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largest average salary is for employees who work for Private Companies in USD.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smallest average salary is for employees who work for Government Agencies in EUR.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tree map shows that the average salary varies depending on employer type, currency, and expertise level.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F3A7FB-66BD-488B-A733-8B49791903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999807"/>
            <a:ext cx="5943600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BD6E82-059F-4569-828F-DF7C3DEA11A5}"/>
              </a:ext>
            </a:extLst>
          </p:cNvPr>
          <p:cNvSpPr txBox="1"/>
          <p:nvPr/>
        </p:nvSpPr>
        <p:spPr>
          <a:xfrm>
            <a:off x="1178719" y="714375"/>
            <a:ext cx="6207919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map of the world with a red color scheme.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red color scheme is used to represent the average salary of company locations from highest to lowest.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countries with the highest average salaries are Switzerland, Singapore, and the United States.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countries with the lowest average salaries are India, Bangladesh, and Nigeria.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that there is a significant difference in average salary between countries.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can be used to compare average salaries between countries and to identify countries with high-paying jobs.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AB5BCD7-6403-4772-8B60-6B3CC5255CD9}"/>
              </a:ext>
            </a:extLst>
          </p:cNvPr>
          <p:cNvSpPr txBox="1"/>
          <p:nvPr/>
        </p:nvSpPr>
        <p:spPr>
          <a:xfrm>
            <a:off x="760811" y="475896"/>
            <a:ext cx="569714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537970" algn="l"/>
              </a:tabLst>
            </a:pPr>
            <a:r>
              <a:rPr lang="en-US" sz="24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  <a:endParaRPr lang="en-IN" sz="16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5C3E6196-E721-46A8-8851-232FE763C2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34294" y="1042670"/>
            <a:ext cx="5575300" cy="2943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C4334E2-BD97-4F1F-B0EB-0E6F2329C6C8}"/>
              </a:ext>
            </a:extLst>
          </p:cNvPr>
          <p:cNvSpPr txBox="1"/>
          <p:nvPr/>
        </p:nvSpPr>
        <p:spPr>
          <a:xfrm>
            <a:off x="1271588" y="607219"/>
            <a:ext cx="6802634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spreadsheet with charts and graphs on a computer screen.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charts and graphs show the average salary of all employees based on experience level, currency, employment type, and company location.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is from 2023 and shows that the average salary has increased for all experience levels over the past year.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highest average salary is for employees with 10+ years of experience in the United States.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also shows that the average salary for employees in the tech industry is significantly higher than the average salary for employees in other industries.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is a useful tool for understanding salary trends and for comparing salaries between different industries and experience levels.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EB5C63A-4022-4D01-82AD-81B764049CB3}"/>
              </a:ext>
            </a:extLst>
          </p:cNvPr>
          <p:cNvSpPr txBox="1"/>
          <p:nvPr/>
        </p:nvSpPr>
        <p:spPr>
          <a:xfrm>
            <a:off x="848320" y="1670388"/>
            <a:ext cx="7447360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salaries are rapidly evolving.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factors that influence data science salaries is essential for both professionals and organizations.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analyzes a comprehensive dataset of data science salaries from 2020 to 2023 to provide insights into the factors that drive compensation, such as experience, location, and industry.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findings of this analysis can help professionals make informed decisions about their careers and organizations develop competitive compensation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A02927-17CF-425F-8097-14D4D294A3EB}"/>
              </a:ext>
            </a:extLst>
          </p:cNvPr>
          <p:cNvSpPr txBox="1"/>
          <p:nvPr/>
        </p:nvSpPr>
        <p:spPr>
          <a:xfrm>
            <a:off x="1732358" y="646212"/>
            <a:ext cx="5379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84F9884E-460D-4FD6-9058-11B4E258357A}"/>
              </a:ext>
            </a:extLst>
          </p:cNvPr>
          <p:cNvSpPr txBox="1"/>
          <p:nvPr/>
        </p:nvSpPr>
        <p:spPr>
          <a:xfrm>
            <a:off x="2107406" y="750931"/>
            <a:ext cx="4572000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685800" algn="l"/>
              </a:tabLst>
            </a:pPr>
            <a:r>
              <a:rPr lang="en-US" sz="32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Overview</a:t>
            </a:r>
            <a:endParaRPr lang="en-IN" sz="2000" kern="1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7C7DDF-65F1-4670-959D-998E5E24C6B8}"/>
              </a:ext>
            </a:extLst>
          </p:cNvPr>
          <p:cNvSpPr txBox="1"/>
          <p:nvPr/>
        </p:nvSpPr>
        <p:spPr>
          <a:xfrm>
            <a:off x="700087" y="1517508"/>
            <a:ext cx="7236619" cy="329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provides valuable insights into the trends and fluctuations in data science compensation.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offers a wide range of salary information across diverse industries, organizations, and geographic regions.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can be used to analyze salary patterns in the data science field during the 2020-2023 timeframe.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valuable resource for gaining a deeper understanding of the prevailing salary landscape.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can help professionals and organizations make informed decisions regarding compensation strategies and career choices.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4356AE50-0A62-49AD-93D3-DBCD37C4C7D9}"/>
              </a:ext>
            </a:extLst>
          </p:cNvPr>
          <p:cNvSpPr txBox="1"/>
          <p:nvPr/>
        </p:nvSpPr>
        <p:spPr>
          <a:xfrm>
            <a:off x="853678" y="408031"/>
            <a:ext cx="5379244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685800" algn="l"/>
              </a:tabLst>
            </a:pPr>
            <a:r>
              <a:rPr lang="en-US" sz="2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Attributes:</a:t>
            </a:r>
            <a:endParaRPr lang="en-IN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2CB513-F38C-40D7-A684-CB574A3FC83B}"/>
              </a:ext>
            </a:extLst>
          </p:cNvPr>
          <p:cNvSpPr txBox="1"/>
          <p:nvPr/>
        </p:nvSpPr>
        <p:spPr>
          <a:xfrm>
            <a:off x="853678" y="1040455"/>
            <a:ext cx="5379244" cy="364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Job Title</a:t>
            </a: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Employment Type</a:t>
            </a:r>
            <a:endParaRPr lang="en-I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Experience Level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Expertise Level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Salary</a:t>
            </a: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Salary Currency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Company Location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Salary in USD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Employee Residence</a:t>
            </a:r>
            <a:r>
              <a:rPr lang="en-US" sz="14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Company Size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Year</a:t>
            </a:r>
            <a:r>
              <a:rPr lang="en-US" sz="14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F65BC64-5840-4A43-861E-738D04E53E70}"/>
              </a:ext>
            </a:extLst>
          </p:cNvPr>
          <p:cNvSpPr txBox="1"/>
          <p:nvPr/>
        </p:nvSpPr>
        <p:spPr>
          <a:xfrm>
            <a:off x="1067990" y="560488"/>
            <a:ext cx="5379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Visualization in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6097AC-5998-4AFF-94BA-609D5E567EA7}"/>
              </a:ext>
            </a:extLst>
          </p:cNvPr>
          <p:cNvSpPr txBox="1"/>
          <p:nvPr/>
        </p:nvSpPr>
        <p:spPr>
          <a:xfrm>
            <a:off x="989409" y="1215275"/>
            <a:ext cx="537924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en-US" sz="14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Job Titles with Highest Average Salary</a:t>
            </a:r>
            <a:endParaRPr lang="en-IN" sz="105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5217EBE-B075-43A2-92FA-71296A6161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7325" y="1700212"/>
            <a:ext cx="5329237" cy="3066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AB285B-D110-4657-B9CF-30942A413640}"/>
              </a:ext>
            </a:extLst>
          </p:cNvPr>
          <p:cNvSpPr txBox="1"/>
          <p:nvPr/>
        </p:nvSpPr>
        <p:spPr>
          <a:xfrm>
            <a:off x="914400" y="635794"/>
            <a:ext cx="6307931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bar graph with the top 10 job titles with the highest average salary.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titles are arranged in ascending order, with the highest salary at the top and the lowest salary at the bottom.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salary for the top 10 job titles ranges from $400,000 to $230,000.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job titles with the highest average salaries are Chief Executive Officer (CEO), Medical Professionals, Corporate Lawyer, Investment Banker, and Data Scientist.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144A8E1-191C-4EA4-BF4A-E8E9F602EE40}"/>
              </a:ext>
            </a:extLst>
          </p:cNvPr>
          <p:cNvSpPr txBox="1"/>
          <p:nvPr/>
        </p:nvSpPr>
        <p:spPr>
          <a:xfrm>
            <a:off x="1005483" y="615200"/>
            <a:ext cx="538281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+mj-lt"/>
              <a:buAutoNum type="arabicPeriod" startAt="2"/>
              <a:tabLst>
                <a:tab pos="685800" algn="l"/>
              </a:tabLst>
            </a:pPr>
            <a:r>
              <a:rPr lang="en-US" sz="14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Salary Distribution by Experience Level</a:t>
            </a:r>
            <a:endParaRPr lang="en-IN" sz="105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8C6D54-A0E0-46DB-AD19-5A6C6FB89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0871" y="1164431"/>
            <a:ext cx="5382815" cy="36490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4CD90359-2909-486B-A3B2-9F1C4472DC59}"/>
              </a:ext>
            </a:extLst>
          </p:cNvPr>
          <p:cNvSpPr txBox="1"/>
          <p:nvPr/>
        </p:nvSpPr>
        <p:spPr>
          <a:xfrm>
            <a:off x="939403" y="946568"/>
            <a:ext cx="7265194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box plot of salary distribution by experience level.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box plot shows the distribution of salaries for four experience levels: Entry, Mid, Senior, and Executive.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salaries are shown in USD.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median salary increases with experience level.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interquartile range (IQR) is smallest for the Entry level and largest for the Executive level.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a few outliers for the Executive level, with salaries above $500,000.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4"/>
          <p:cNvSpPr txBox="1"/>
          <p:nvPr/>
        </p:nvSpPr>
        <p:spPr>
          <a:xfrm>
            <a:off x="11169588" y="3671675"/>
            <a:ext cx="571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21-30</a:t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6" name="Google Shape;876;p54"/>
          <p:cNvSpPr txBox="1"/>
          <p:nvPr/>
        </p:nvSpPr>
        <p:spPr>
          <a:xfrm>
            <a:off x="11169588" y="4027200"/>
            <a:ext cx="571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31-50</a:t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471D0-80F0-4EF0-A365-2134FC028544}"/>
              </a:ext>
            </a:extLst>
          </p:cNvPr>
          <p:cNvSpPr txBox="1"/>
          <p:nvPr/>
        </p:nvSpPr>
        <p:spPr>
          <a:xfrm>
            <a:off x="776133" y="723994"/>
            <a:ext cx="6885654" cy="3183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tabLst>
                <a:tab pos="1537970" algn="l"/>
              </a:tabLst>
            </a:pPr>
            <a:r>
              <a:rPr lang="en-US" sz="28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Hypothesis:</a:t>
            </a: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1537970" algn="l"/>
              </a:tabLst>
            </a:pPr>
            <a:endParaRPr lang="en-IN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53797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Salary based on Experience level separated by year.</a:t>
            </a:r>
            <a:endParaRPr lang="en-IN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53797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Salary of all Expertise levels for each Currency grouped by Employment Type.</a:t>
            </a:r>
            <a:endParaRPr lang="en-IN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53797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Salary of Company location from highest to lowest.</a:t>
            </a:r>
            <a:endParaRPr lang="en-IN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839</Words>
  <Application>Microsoft Office PowerPoint</Application>
  <PresentationFormat>On-screen Show (16:9)</PresentationFormat>
  <Paragraphs>69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Righteous</vt:lpstr>
      <vt:lpstr>Wingdings</vt:lpstr>
      <vt:lpstr>Times New Roman</vt:lpstr>
      <vt:lpstr>Spartan</vt:lpstr>
      <vt:lpstr>Calibri</vt:lpstr>
      <vt:lpstr>Bebas Neue</vt:lpstr>
      <vt:lpstr>DM Sans</vt:lpstr>
      <vt:lpstr>Arial</vt:lpstr>
      <vt:lpstr>Data Science Company Profile by Slidesgo</vt:lpstr>
      <vt:lpstr>Analysis on Data Science Salaries  (2020-2023)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Data Science Salaries  (2020-2023)</dc:title>
  <cp:lastModifiedBy>harin g</cp:lastModifiedBy>
  <cp:revision>11</cp:revision>
  <dcterms:modified xsi:type="dcterms:W3CDTF">2024-12-30T03:55:55Z</dcterms:modified>
</cp:coreProperties>
</file>